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93" r:id="rId3"/>
    <p:sldId id="294" r:id="rId4"/>
    <p:sldId id="295" r:id="rId5"/>
    <p:sldId id="300" r:id="rId6"/>
    <p:sldId id="274" r:id="rId7"/>
    <p:sldId id="296" r:id="rId8"/>
    <p:sldId id="297" r:id="rId9"/>
    <p:sldId id="298" r:id="rId10"/>
    <p:sldId id="299" r:id="rId11"/>
    <p:sldId id="285" r:id="rId12"/>
    <p:sldId id="292" r:id="rId13"/>
    <p:sldId id="291" r:id="rId14"/>
    <p:sldId id="289" r:id="rId15"/>
    <p:sldId id="290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CAC"/>
    <a:srgbClr val="3D6AA1"/>
    <a:srgbClr val="00409E"/>
    <a:srgbClr val="0042A2"/>
    <a:srgbClr val="00317A"/>
    <a:srgbClr val="1D4575"/>
    <a:srgbClr val="2962A7"/>
    <a:srgbClr val="316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76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произошедших аварий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998867968165148E-2"/>
          <c:y val="0.20454669529134623"/>
          <c:w val="0.876777320411671"/>
          <c:h val="0.44182108579984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произошедших аварий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010624"/>
        <c:axId val="56012160"/>
      </c:barChart>
      <c:catAx>
        <c:axId val="560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6012160"/>
        <c:crosses val="autoZero"/>
        <c:auto val="1"/>
        <c:lblAlgn val="ctr"/>
        <c:lblOffset val="100"/>
        <c:noMultiLvlLbl val="0"/>
      </c:catAx>
      <c:valAx>
        <c:axId val="56012160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601062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ru-RU" sz="1800" b="0" dirty="0" smtClean="0"/>
              <a:t>Разбивка</a:t>
            </a:r>
            <a:r>
              <a:rPr lang="ru-RU" sz="1800" b="0" baseline="0" dirty="0" smtClean="0"/>
              <a:t> по статьям КоАП РФ</a:t>
            </a:r>
            <a:endParaRPr lang="ru-RU" sz="1800" b="0" dirty="0"/>
          </a:p>
        </c:rich>
      </c:tx>
      <c:layout>
        <c:manualLayout>
          <c:xMode val="edge"/>
          <c:yMode val="edge"/>
          <c:x val="0.2125535300076077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49030120076277"/>
          <c:y val="0.21842604634964122"/>
          <c:w val="0.77612511515488425"/>
          <c:h val="0.5381845677923038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Статья 9.1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Статья 11.20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9635186461367415E-3"/>
                  <c:y val="-2.6138496457296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113140479646062E-2"/>
                  <c:y val="-0.15736401024187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129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Статья 11.20.1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0507741703475638E-2"/>
                  <c:y val="-1.645478858965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958855141961079E-2"/>
                  <c:y val="-9.8728731537921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37550720"/>
        <c:axId val="37707136"/>
        <c:axId val="0"/>
      </c:bar3DChart>
      <c:catAx>
        <c:axId val="3755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7707136"/>
        <c:crosses val="autoZero"/>
        <c:auto val="1"/>
        <c:lblAlgn val="ctr"/>
        <c:lblOffset val="100"/>
        <c:tickLblSkip val="1"/>
        <c:noMultiLvlLbl val="0"/>
      </c:catAx>
      <c:valAx>
        <c:axId val="37707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550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43863009968119"/>
          <c:y val="7.4183303240125148E-2"/>
          <c:w val="0.76625899591403424"/>
          <c:h val="0.74564357874574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наложеных штрафов, тыс. руб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5261668416449449E-2"/>
                  <c:y val="-4.6163292261431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219738065250002"/>
                  <c:y val="4.0528441251732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97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года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1122.5</c:v>
                </c:pt>
                <c:pt idx="1">
                  <c:v>1961.5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4775808"/>
        <c:axId val="34777344"/>
        <c:axId val="0"/>
      </c:bar3DChart>
      <c:catAx>
        <c:axId val="347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4777344"/>
        <c:crosses val="autoZero"/>
        <c:auto val="1"/>
        <c:lblAlgn val="ctr"/>
        <c:lblOffset val="100"/>
        <c:noMultiLvlLbl val="0"/>
      </c:catAx>
      <c:valAx>
        <c:axId val="34777344"/>
        <c:scaling>
          <c:orientation val="minMax"/>
          <c:max val="2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7"/>
            </a:pPr>
            <a:endParaRPr lang="ru-RU"/>
          </a:p>
        </c:txPr>
        <c:crossAx val="34775808"/>
        <c:crosses val="autoZero"/>
        <c:crossBetween val="between"/>
      </c:valAx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4.3878881811480523E-2"/>
          <c:y val="8.350730688935281E-3"/>
          <c:w val="0.92699475065616799"/>
          <c:h val="0.1085080274056652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93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ru-RU" sz="1800" b="0" dirty="0" smtClean="0"/>
              <a:t>Разбивка</a:t>
            </a:r>
            <a:r>
              <a:rPr lang="ru-RU" sz="1800" b="0" baseline="0" dirty="0" smtClean="0"/>
              <a:t> по статьям КоАП РФ</a:t>
            </a:r>
            <a:endParaRPr lang="ru-RU" sz="1800" b="0" dirty="0"/>
          </a:p>
        </c:rich>
      </c:tx>
      <c:layout>
        <c:manualLayout>
          <c:xMode val="edge"/>
          <c:yMode val="edge"/>
          <c:x val="0.28306127171108336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49030120076277"/>
          <c:y val="0.21842604634964122"/>
          <c:w val="0.72836180625898128"/>
          <c:h val="0.5381845677923038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Статья 9.1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</c:v>
                </c:pt>
                <c:pt idx="1">
                  <c:v>1840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Статья 11.20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9506753117489756E-2"/>
                  <c:y val="0.17509786712252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552395293227676E-2"/>
                  <c:y val="-0.15736401024187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352.5</c:v>
                </c:pt>
                <c:pt idx="1">
                  <c:v>21.5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Статья 11.20.1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.21718308539354872"/>
                  <c:y val="-3.29147597898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822201575392094"/>
                  <c:y val="-9.8728731537921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550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37149312"/>
        <c:axId val="37495168"/>
        <c:axId val="0"/>
      </c:bar3DChart>
      <c:catAx>
        <c:axId val="3714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7495168"/>
        <c:crosses val="autoZero"/>
        <c:auto val="1"/>
        <c:lblAlgn val="ctr"/>
        <c:lblOffset val="100"/>
        <c:tickLblSkip val="1"/>
        <c:noMultiLvlLbl val="0"/>
      </c:catAx>
      <c:valAx>
        <c:axId val="37495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149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96763227253997E-2"/>
          <c:y val="8.1206492807877437E-2"/>
          <c:w val="0.82393564049545465"/>
          <c:h val="0.4604322272682732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Пострадавших со смертельным исходом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Пострадавших со смертельным исходом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381440"/>
        <c:axId val="56382976"/>
      </c:barChart>
      <c:catAx>
        <c:axId val="5638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6382976"/>
        <c:crosses val="autoZero"/>
        <c:auto val="1"/>
        <c:lblAlgn val="ctr"/>
        <c:lblOffset val="100"/>
        <c:noMultiLvlLbl val="0"/>
      </c:catAx>
      <c:valAx>
        <c:axId val="56382976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638144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sideWall>
    <c:back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0.12217183196984256"/>
          <c:y val="5.59614606796381E-2"/>
          <c:w val="0.83175658657777862"/>
          <c:h val="0.74950422005184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Магистральный транспорт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1570343194190543E-2"/>
                  <c:y val="-8.2760236522771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68179798204243E-2"/>
                  <c:y val="-8.274214239153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0776576"/>
        <c:axId val="80828672"/>
        <c:axId val="0"/>
      </c:bar3DChart>
      <c:catAx>
        <c:axId val="8077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0828672"/>
        <c:crosses val="autoZero"/>
        <c:auto val="1"/>
        <c:lblAlgn val="ctr"/>
        <c:lblOffset val="100"/>
        <c:noMultiLvlLbl val="0"/>
      </c:catAx>
      <c:valAx>
        <c:axId val="80828672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8077657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303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708574055764937E-2"/>
          <c:y val="8.1661154660631452E-2"/>
          <c:w val="0.60303986725815717"/>
          <c:h val="0.772221456692913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КВП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МТ</c:v>
                </c:pt>
                <c:pt idx="1">
                  <c:v>МТ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Постоянный надзор</c:v>
                </c:pt>
              </c:strCache>
            </c:strRef>
          </c:tx>
          <c:spPr>
            <a:solidFill>
              <a:srgbClr val="E75E0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МТ</c:v>
                </c:pt>
                <c:pt idx="1">
                  <c:v>МТ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62</c:v>
                </c:pt>
                <c:pt idx="1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заявлению на лицензию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.16014192861798934"/>
                  <c:y val="-5.509194402022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778339554352234"/>
                  <c:y val="-3.060663556679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881973264339699E-2"/>
                  <c:y val="-0.1193658787104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МТ</c:v>
                </c:pt>
                <c:pt idx="1">
                  <c:v>МТ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 поручению Правительства РФ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748352453631882E-2"/>
                  <c:y val="-0.13160853293719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2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МТ</c:v>
                </c:pt>
                <c:pt idx="1">
                  <c:v>МТ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88736896"/>
        <c:axId val="88738432"/>
        <c:axId val="0"/>
      </c:bar3DChart>
      <c:catAx>
        <c:axId val="88736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88738432"/>
        <c:crosses val="autoZero"/>
        <c:auto val="1"/>
        <c:lblAlgn val="ctr"/>
        <c:lblOffset val="100"/>
        <c:noMultiLvlLbl val="0"/>
      </c:catAx>
      <c:valAx>
        <c:axId val="88738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873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07712920333388"/>
          <c:y val="6.9893023783765801E-2"/>
          <c:w val="0.28392287079666617"/>
          <c:h val="0.6061386307073242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875348646303961"/>
          <c:y val="0.10950548724730211"/>
          <c:w val="0.8317565865777784"/>
          <c:h val="0.74950422005184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3384473306985994E-2"/>
                  <c:y val="-5.5970562912415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201793526761423E-2"/>
                  <c:y val="-2.8247268979443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97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5411840"/>
        <c:axId val="35413376"/>
        <c:axId val="0"/>
      </c:bar3DChart>
      <c:catAx>
        <c:axId val="3541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5413376"/>
        <c:crosses val="autoZero"/>
        <c:auto val="1"/>
        <c:lblAlgn val="ctr"/>
        <c:lblOffset val="100"/>
        <c:noMultiLvlLbl val="0"/>
      </c:catAx>
      <c:valAx>
        <c:axId val="35413376"/>
        <c:scaling>
          <c:orientation val="minMax"/>
          <c:max val="7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35411840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5.3290930894700786E-2"/>
          <c:y val="1.9621384370575791E-2"/>
          <c:w val="0.89999979270379549"/>
          <c:h val="8.2268099560712141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3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ru-RU" sz="1800" b="0" dirty="0" smtClean="0"/>
              <a:t>Основания</a:t>
            </a:r>
            <a:r>
              <a:rPr lang="ru-RU" sz="1800" b="0" baseline="0" dirty="0" smtClean="0"/>
              <a:t> проведения проверок</a:t>
            </a:r>
            <a:endParaRPr lang="ru-RU" sz="1800" b="0" dirty="0"/>
          </a:p>
        </c:rich>
      </c:tx>
      <c:layout>
        <c:manualLayout>
          <c:xMode val="edge"/>
          <c:yMode val="edge"/>
          <c:x val="0.2125535300076077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19602907275783"/>
          <c:y val="0.21842604634964122"/>
          <c:w val="0.75565505347890638"/>
          <c:h val="0.5381845677923038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утвержденному графику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заявлением о нарушении охранной зоны МГ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0775864539172719"/>
                  <c:y val="-1.906863823538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312862388659732"/>
                  <c:y val="-2.5725701524646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37030528"/>
        <c:axId val="37048704"/>
        <c:axId val="0"/>
      </c:bar3DChart>
      <c:catAx>
        <c:axId val="37030528"/>
        <c:scaling>
          <c:orientation val="minMax"/>
        </c:scaling>
        <c:delete val="0"/>
        <c:axPos val="l"/>
        <c:majorTickMark val="none"/>
        <c:minorTickMark val="none"/>
        <c:tickLblPos val="nextTo"/>
        <c:crossAx val="37048704"/>
        <c:crosses val="autoZero"/>
        <c:auto val="1"/>
        <c:lblAlgn val="ctr"/>
        <c:lblOffset val="100"/>
        <c:noMultiLvlLbl val="0"/>
      </c:catAx>
      <c:valAx>
        <c:axId val="37048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030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6659359065939"/>
          <c:y val="0.13876258992805757"/>
          <c:w val="0.81329490684861772"/>
          <c:h val="0.659576955758228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выявленных нарушений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8953258040413496E-2"/>
                  <c:y val="-4.5899960346683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59855818574443E-2"/>
                  <c:y val="-5.450450348382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97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года</c:v>
                </c:pt>
                <c:pt idx="1">
                  <c:v>9 месяцев 2020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865</c:v>
                </c:pt>
                <c:pt idx="1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6910592"/>
        <c:axId val="36912128"/>
        <c:axId val="0"/>
      </c:bar3DChart>
      <c:catAx>
        <c:axId val="369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912128"/>
        <c:crosses val="autoZero"/>
        <c:auto val="1"/>
        <c:lblAlgn val="ctr"/>
        <c:lblOffset val="100"/>
        <c:noMultiLvlLbl val="0"/>
      </c:catAx>
      <c:valAx>
        <c:axId val="36912128"/>
        <c:scaling>
          <c:orientation val="minMax"/>
          <c:max val="1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36910592"/>
        <c:crosses val="autoZero"/>
        <c:crossBetween val="between"/>
        <c:majorUnit val="200"/>
        <c:minorUnit val="200"/>
      </c:valAx>
      <c:spPr>
        <a:noFill/>
        <a:ln w="25385">
          <a:noFill/>
        </a:ln>
      </c:spPr>
    </c:plotArea>
    <c:legend>
      <c:legendPos val="b"/>
      <c:layout>
        <c:manualLayout>
          <c:xMode val="edge"/>
          <c:yMode val="edge"/>
          <c:x val="0"/>
          <c:y val="4.7102022319152559E-2"/>
          <c:w val="1"/>
          <c:h val="0.15150195434203817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4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800" b="0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effectLst/>
                <a:latin typeface="+mj-lt"/>
              </a:rPr>
              <a:t>Основания проведения проверок</a:t>
            </a:r>
            <a:endParaRPr lang="ru-RU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.23931664357574142"/>
          <c:y val="2.084657260304410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9509863824888"/>
          <c:y val="0.21032628260897515"/>
          <c:w val="0.75565505347890638"/>
          <c:h val="0.5936670439181369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утвержденному графику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</c:v>
                </c:pt>
                <c:pt idx="1">
                  <c:v>9 месяцев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860</c:v>
                </c:pt>
                <c:pt idx="1">
                  <c:v>788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заявлением о нарушении охранной зоны МГ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7.3675756295283126E-2"/>
                  <c:y val="-1.7069756528223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105621474707713E-2"/>
                  <c:y val="-2.912763089661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</c:v>
                </c:pt>
                <c:pt idx="1">
                  <c:v>9 месяцев 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36870400"/>
        <c:axId val="36876288"/>
        <c:axId val="0"/>
      </c:bar3DChart>
      <c:catAx>
        <c:axId val="36870400"/>
        <c:scaling>
          <c:orientation val="minMax"/>
        </c:scaling>
        <c:delete val="0"/>
        <c:axPos val="l"/>
        <c:majorTickMark val="none"/>
        <c:minorTickMark val="none"/>
        <c:tickLblPos val="nextTo"/>
        <c:crossAx val="36876288"/>
        <c:crosses val="autoZero"/>
        <c:auto val="1"/>
        <c:lblAlgn val="ctr"/>
        <c:lblOffset val="100"/>
        <c:noMultiLvlLbl val="0"/>
      </c:catAx>
      <c:valAx>
        <c:axId val="36876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870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662820292694744E-2"/>
          <c:y val="0.80950722786746843"/>
          <c:w val="0.92903730393592621"/>
          <c:h val="0.165151843074061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83562037130369"/>
          <c:y val="0.10377969145699374"/>
          <c:w val="0.80172726660915716"/>
          <c:h val="0.727810176953687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административных наказаний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6620046620046617E-2"/>
                  <c:y val="-3.4408602150537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362395908181277E-2"/>
                  <c:y val="-4.4165194419000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4744576"/>
        <c:axId val="37703680"/>
        <c:axId val="0"/>
      </c:bar3DChart>
      <c:catAx>
        <c:axId val="347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7703680"/>
        <c:crosses val="autoZero"/>
        <c:auto val="1"/>
        <c:lblAlgn val="ctr"/>
        <c:lblOffset val="100"/>
        <c:noMultiLvlLbl val="0"/>
      </c:catAx>
      <c:valAx>
        <c:axId val="37703680"/>
        <c:scaling>
          <c:orientation val="minMax"/>
          <c:max val="18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4744576"/>
        <c:crosses val="autoZero"/>
        <c:crossBetween val="between"/>
      </c:valAx>
      <c:spPr>
        <a:noFill/>
        <a:ln w="25403">
          <a:noFill/>
        </a:ln>
      </c:spPr>
    </c:plotArea>
    <c:legend>
      <c:legendPos val="b"/>
      <c:layout>
        <c:manualLayout>
          <c:xMode val="edge"/>
          <c:yMode val="edge"/>
          <c:x val="1.2753895677693867E-3"/>
          <c:y val="7.1799687876043017E-2"/>
          <c:w val="0.98885213125059435"/>
          <c:h val="0.1033435552337261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5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DE3A-1371-4890-95B1-D7DF12AFCE0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C58-3D40-4C6E-B573-86760DD0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2EFB-BAF7-4570-9AC8-2F87496D33B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36512" y="2204864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ru-RU" sz="2400" b="1" dirty="0" smtClean="0"/>
              <a:t>Основные </a:t>
            </a:r>
            <a:r>
              <a:rPr lang="ru-RU" sz="2400" b="1" dirty="0"/>
              <a:t>показатели надзорной деятельности по итогам </a:t>
            </a:r>
            <a:r>
              <a:rPr lang="ru-RU" sz="2400" b="1" dirty="0" smtClean="0"/>
              <a:t>2020 </a:t>
            </a:r>
            <a:r>
              <a:rPr lang="ru-RU" sz="2400" b="1" dirty="0"/>
              <a:t>года </a:t>
            </a:r>
            <a:r>
              <a:rPr lang="ru-RU" sz="2400" b="1" dirty="0" smtClean="0"/>
              <a:t>и </a:t>
            </a:r>
            <a:r>
              <a:rPr lang="ru-RU" sz="2400" b="1" dirty="0"/>
              <a:t>анализ аварийности на объектах магистрального трубопроводного </a:t>
            </a:r>
            <a:r>
              <a:rPr lang="ru-RU" sz="2400" b="1" dirty="0" smtClean="0"/>
              <a:t>транспорта</a:t>
            </a:r>
            <a:endParaRPr lang="ru-RU" sz="2400" b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5994201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Тверь, </a:t>
            </a:r>
            <a:endParaRPr kumimoji="1"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28 апреля 2021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года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57158" y="42068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052654"/>
              </p:ext>
            </p:extLst>
          </p:nvPr>
        </p:nvGraphicFramePr>
        <p:xfrm>
          <a:off x="-225328" y="2187450"/>
          <a:ext cx="4655816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1180" y="1516063"/>
            <a:ext cx="9174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algn="ctr" eaLnBrk="1" hangingPunct="1">
              <a:buFont typeface="Tahoma" pitchFamily="34" charset="0"/>
              <a:buNone/>
              <a:defRPr/>
            </a:pPr>
            <a:r>
              <a:rPr kumimoji="1" lang="ru-RU" altLang="ru-RU" sz="20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административных наказаний в режиме                                         постоянного надзора, а </a:t>
            </a:r>
            <a:r>
              <a:rPr kumimoji="1" lang="ru-RU" altLang="ru-RU" sz="20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kumimoji="1" lang="ru-RU" altLang="ru-RU" sz="20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наложенных штрафов</a:t>
            </a:r>
            <a:endParaRPr kumimoji="1" lang="ru-RU" altLang="ru-RU" sz="20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13406118"/>
              </p:ext>
            </p:extLst>
          </p:nvPr>
        </p:nvGraphicFramePr>
        <p:xfrm>
          <a:off x="3707904" y="2408694"/>
          <a:ext cx="5079728" cy="385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4361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Looking\Downloads\kar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05" y="2204864"/>
            <a:ext cx="26543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Looking\Downloads\1SvVhMzwjJE0EyQXKHCmz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8" y="2204864"/>
            <a:ext cx="56784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 bwMode="auto">
          <a:xfrm>
            <a:off x="82005" y="1606498"/>
            <a:ext cx="891063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000" b="1" dirty="0" smtClean="0">
                <a:effectLst/>
                <a:latin typeface="Times New Roman" pitchFamily="18" charset="0"/>
              </a:rPr>
              <a:t>Объекты ООО «Газпром трансгаз Москва»</a:t>
            </a:r>
            <a:endParaRPr lang="ru-RU" sz="2000" b="1" dirty="0">
              <a:effectLst/>
              <a:latin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4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2373" y="1487444"/>
            <a:ext cx="9174163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Нарушение охранной зоны магистрального газопровода                                     «Ставрополь-Москва» (</a:t>
            </a:r>
            <a:r>
              <a:rPr lang="ru-RU" sz="2000" dirty="0">
                <a:latin typeface="Times New Roman" pitchFamily="18" charset="0"/>
              </a:rPr>
              <a:t>1 нитка</a:t>
            </a:r>
            <a:r>
              <a:rPr lang="ru-RU" sz="2000" dirty="0" smtClean="0">
                <a:latin typeface="Times New Roman" pitchFamily="18" charset="0"/>
              </a:rPr>
              <a:t>) 1225,5 км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13" name="Picture 2" descr="\\192.168.2.2\User's files\МОНОМТТ\Зеленов А.Г\от Лысиченкова\Фото охранные зоны\IMG_3170-16-01-17-09-2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55" y="2178919"/>
            <a:ext cx="5472608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12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5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93928" y="1494374"/>
            <a:ext cx="8154536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Оборудован несанкционированный переезд через магистральный                               газопровод «Ставрополь – Москва» (2 нитка)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14" name="Picture 2" descr="\\192.168.2.2\User's files\МОНОМТТ\Зеленов А.Г\от Лысиченкова\Фото охранные зоны\IMG_6635-14-03-18-12-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33" y="2260759"/>
            <a:ext cx="5471733" cy="41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13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4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53438" y="6177806"/>
            <a:ext cx="690562" cy="3762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69875" y="1535956"/>
            <a:ext cx="8910638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anose="02020603050405020304" pitchFamily="18" charset="0"/>
              </a:rPr>
              <a:t>Основные задачи на 2021 год</a:t>
            </a:r>
            <a:endParaRPr lang="ru-RU" altLang="ru-RU" sz="2000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0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766888" y="2547193"/>
            <a:ext cx="51007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утвержденного Плана работы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778000" y="2909143"/>
            <a:ext cx="74621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Реализация риск-ориентированного подхода при осуществлении                            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контрольно-надзорных полномочий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789113" y="1983631"/>
            <a:ext cx="53357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Добиться существенного снижения уровня аварийности,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травматизма, экономического ущерба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763713" y="3494931"/>
            <a:ext cx="65464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Подготовка и проведение профилактических мероприятий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направленных на предупреждение нарушений обязательных требований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1778000" y="4036268"/>
            <a:ext cx="43765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Предупреждение коррупционных проявлений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в контрольно-надзорной деятельности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1681163" y="4636343"/>
            <a:ext cx="40846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Совершенствование кадровой политики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739900" y="4925268"/>
            <a:ext cx="5480796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Продолжать активное взаимодействие по вопросам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соблюдения требований промышленной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безопасности и технических регламентов с руководителями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администраций районов и городов,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субъектов Российской Федерации, правоохранительных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органов и прокуратуры политики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Овал 23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14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5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0825" y="2638673"/>
            <a:ext cx="87487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>
                <a:latin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0929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8520" y="1412776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kumimoji="1" lang="ru-RU" sz="2400" b="1" dirty="0" smtClean="0">
              <a:ln w="1905"/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kumimoji="1" lang="ru-RU" sz="2400" b="1" dirty="0">
                <a:ln w="1905"/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400" b="1" dirty="0" smtClean="0">
                <a:ln w="1905"/>
                <a:latin typeface="Calibri" pitchFamily="34" charset="0"/>
                <a:cs typeface="Calibri" pitchFamily="34" charset="0"/>
              </a:rPr>
              <a:t>  Статистические данные по аварийности и травматизму                                  на объектах магистрального трубопроводного транспорта</a:t>
            </a: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ru-RU" sz="2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17529" y="2538770"/>
            <a:ext cx="378621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однадзорных ОПО </a:t>
            </a:r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˗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864, из них</a:t>
            </a:r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18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795</a:t>
            </a:r>
          </a:p>
          <a:p>
            <a:r>
              <a:rPr lang="en-US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21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30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5122441"/>
              </p:ext>
            </p:extLst>
          </p:nvPr>
        </p:nvGraphicFramePr>
        <p:xfrm>
          <a:off x="179512" y="4328517"/>
          <a:ext cx="4585570" cy="199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24411649"/>
              </p:ext>
            </p:extLst>
          </p:nvPr>
        </p:nvGraphicFramePr>
        <p:xfrm>
          <a:off x="4680520" y="4365104"/>
          <a:ext cx="4441016" cy="23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567826"/>
            <a:ext cx="4176464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Поднадзорных организаций</a:t>
            </a:r>
            <a:r>
              <a:rPr 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1629536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712891"/>
              </p:ext>
            </p:extLst>
          </p:nvPr>
        </p:nvGraphicFramePr>
        <p:xfrm>
          <a:off x="1547663" y="2165465"/>
          <a:ext cx="6027241" cy="431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80528" y="1640994"/>
            <a:ext cx="9174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>
              <a:buFont typeface="Tahoma" pitchFamily="34" charset="0"/>
              <a:buNone/>
            </a:pPr>
            <a:r>
              <a:rPr lang="ru-RU" altLang="ru-RU" sz="2000" dirty="0" smtClean="0"/>
              <a:t>Сравнительные </a:t>
            </a:r>
            <a:r>
              <a:rPr lang="ru-RU" altLang="ru-RU" sz="2000" dirty="0"/>
              <a:t>показатели </a:t>
            </a:r>
            <a:r>
              <a:rPr lang="ru-RU" altLang="ru-RU" sz="2000" dirty="0" smtClean="0"/>
              <a:t>количества                                  проведенных плановых проверок</a:t>
            </a:r>
            <a:endParaRPr lang="ru-RU" altLang="ru-RU" sz="2000" dirty="0"/>
          </a:p>
        </p:txBody>
      </p:sp>
      <p:sp>
        <p:nvSpPr>
          <p:cNvPr id="13" name="Овал 12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9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349" y="1496978"/>
            <a:ext cx="9174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>
              <a:buFont typeface="Tahoma" pitchFamily="34" charset="0"/>
              <a:buNone/>
            </a:pPr>
            <a:r>
              <a:rPr lang="ru-RU" altLang="ru-RU" sz="2000" dirty="0" smtClean="0"/>
              <a:t>Сравнительные </a:t>
            </a:r>
            <a:r>
              <a:rPr lang="ru-RU" altLang="ru-RU" sz="2000" dirty="0"/>
              <a:t>показатели </a:t>
            </a:r>
            <a:r>
              <a:rPr lang="ru-RU" altLang="ru-RU" sz="2000" dirty="0" smtClean="0"/>
              <a:t>количества                                  проведенных внеплановых проверок</a:t>
            </a:r>
            <a:endParaRPr lang="ru-RU" altLang="ru-RU" sz="2000" dirty="0"/>
          </a:p>
        </p:txBody>
      </p:sp>
      <p:sp>
        <p:nvSpPr>
          <p:cNvPr id="13" name="Овал 12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31888031"/>
              </p:ext>
            </p:extLst>
          </p:nvPr>
        </p:nvGraphicFramePr>
        <p:xfrm>
          <a:off x="1059210" y="2159893"/>
          <a:ext cx="7115126" cy="414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11601" y="5809358"/>
            <a:ext cx="15413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2019 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9861" y="5814695"/>
            <a:ext cx="15413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2020 год</a:t>
            </a:r>
            <a:endParaRPr lang="ru-RU" sz="16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02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53536"/>
              </p:ext>
            </p:extLst>
          </p:nvPr>
        </p:nvGraphicFramePr>
        <p:xfrm>
          <a:off x="122237" y="3534940"/>
          <a:ext cx="2771776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955"/>
                <a:gridCol w="1165821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173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0825" y="3031703"/>
            <a:ext cx="24417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Проведено проверок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67821"/>
              </p:ext>
            </p:extLst>
          </p:nvPr>
        </p:nvGraphicFramePr>
        <p:xfrm>
          <a:off x="3024336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03"/>
                <a:gridCol w="128473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1665</a:t>
                      </a:r>
                      <a:endParaRPr lang="ru-RU" sz="1800" dirty="0"/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1390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13236" y="3031703"/>
            <a:ext cx="25679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Выявлено нарушений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90780"/>
              </p:ext>
            </p:extLst>
          </p:nvPr>
        </p:nvGraphicFramePr>
        <p:xfrm>
          <a:off x="6096148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35"/>
                <a:gridCol w="1260203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203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00936" y="3031703"/>
            <a:ext cx="23266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Наложено штрафов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61" y="4773190"/>
            <a:ext cx="20891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4616028"/>
            <a:ext cx="1460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86" y="4641428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360363" y="1916608"/>
            <a:ext cx="8675687" cy="2376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</a:rPr>
              <a:t>Основные показатели контрольно-надзорной  деятельности                                     </a:t>
            </a:r>
            <a:r>
              <a:rPr lang="ru-RU" sz="2000" b="1" dirty="0" smtClean="0">
                <a:latin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</a:rPr>
              <a:t>2020 год в сравнении с 2019 годом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335361"/>
            <a:ext cx="879157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бъект 2"/>
          <p:cNvSpPr txBox="1">
            <a:spLocks/>
          </p:cNvSpPr>
          <p:nvPr/>
        </p:nvSpPr>
        <p:spPr bwMode="auto">
          <a:xfrm>
            <a:off x="216198" y="1844824"/>
            <a:ext cx="8910637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200" b="1" dirty="0" smtClean="0">
                <a:effectLst/>
                <a:latin typeface="Times New Roman" pitchFamily="18" charset="0"/>
              </a:rPr>
              <a:t>Цели реформы контрольной и надзорной деятельности</a:t>
            </a:r>
            <a:endParaRPr lang="ru-RU" sz="2200" b="1" dirty="0">
              <a:effectLst/>
              <a:latin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811463" y="2551261"/>
            <a:ext cx="3455987" cy="1276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ЦЕЛИ РЕФОРМЫ</a:t>
            </a:r>
          </a:p>
          <a:p>
            <a:pPr algn="ctr">
              <a:buFontTx/>
              <a:buNone/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</a:rPr>
              <a:t>КОНТРОЛЬНОЙ И НАДЗОРНОЙ ДЕЯТЕЛЬНОСТИ</a:t>
            </a:r>
          </a:p>
          <a:p>
            <a:pPr algn="ctr">
              <a:buFontTx/>
              <a:buNone/>
              <a:defRPr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124075" y="5357961"/>
            <a:ext cx="4608513" cy="1293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</a:rPr>
              <a:t>Снижение административной нагрузки                 на организации и граждан, осуществляющих предпринимательскую деятельность</a:t>
            </a:r>
          </a:p>
          <a:p>
            <a:pPr algn="ctr">
              <a:buFontTx/>
              <a:buNone/>
              <a:defRPr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724525" y="3797449"/>
            <a:ext cx="3455988" cy="184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</a:rPr>
              <a:t>Повышение уровня                   зрелости и эффективности организации                              контрольно-надзорной деятельности</a:t>
            </a:r>
          </a:p>
          <a:p>
            <a:pPr algn="ctr">
              <a:buFontTx/>
              <a:buNone/>
              <a:defRPr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-288925" y="4008983"/>
            <a:ext cx="3457575" cy="1292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</a:rPr>
              <a:t>Снижение уровня                   ущерба охраняемым                  законом ценностям</a:t>
            </a:r>
          </a:p>
          <a:p>
            <a:pPr algn="ctr">
              <a:buFontTx/>
              <a:buNone/>
              <a:defRPr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45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043903"/>
              </p:ext>
            </p:extLst>
          </p:nvPr>
        </p:nvGraphicFramePr>
        <p:xfrm>
          <a:off x="111349" y="2276872"/>
          <a:ext cx="3859212" cy="428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5325" y="1673769"/>
            <a:ext cx="9174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>
              <a:buNone/>
            </a:pPr>
            <a:r>
              <a:rPr kumimoji="1" lang="ru-RU" altLang="ru-RU" sz="20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показателей количества проведенных проверок                                </a:t>
            </a:r>
            <a:r>
              <a:rPr kumimoji="1" lang="ru-RU" altLang="ru-RU" sz="20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kumimoji="1" lang="ru-RU" altLang="ru-RU" sz="20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разбивкой по основаниям проведения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17619738"/>
              </p:ext>
            </p:extLst>
          </p:nvPr>
        </p:nvGraphicFramePr>
        <p:xfrm>
          <a:off x="3392660" y="2492896"/>
          <a:ext cx="5583784" cy="385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4350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264815"/>
              </p:ext>
            </p:extLst>
          </p:nvPr>
        </p:nvGraphicFramePr>
        <p:xfrm>
          <a:off x="99517" y="2367165"/>
          <a:ext cx="3897312" cy="441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Овал 10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1349" y="1659279"/>
            <a:ext cx="9174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>
              <a:buNone/>
            </a:pPr>
            <a:r>
              <a:rPr kumimoji="1" lang="ru-RU" altLang="ru-RU" sz="20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показателей количества </a:t>
            </a:r>
            <a:r>
              <a:rPr kumimoji="1" lang="ru-RU" altLang="ru-RU" sz="20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нарушений                               с </a:t>
            </a:r>
            <a:r>
              <a:rPr kumimoji="1" lang="ru-RU" altLang="ru-RU" sz="20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разбивкой по основаниям проведения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36535326"/>
              </p:ext>
            </p:extLst>
          </p:nvPr>
        </p:nvGraphicFramePr>
        <p:xfrm>
          <a:off x="3570064" y="2564904"/>
          <a:ext cx="5433592" cy="373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251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543203"/>
              </p:ext>
            </p:extLst>
          </p:nvPr>
        </p:nvGraphicFramePr>
        <p:xfrm>
          <a:off x="251520" y="1988840"/>
          <a:ext cx="3859213" cy="492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1349" y="1556792"/>
            <a:ext cx="9174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algn="ctr" eaLnBrk="1" hangingPunct="1">
              <a:buFont typeface="Tahoma" pitchFamily="34" charset="0"/>
              <a:buNone/>
              <a:defRPr/>
            </a:pPr>
            <a:r>
              <a:rPr kumimoji="1" lang="ru-RU" altLang="ru-RU" sz="20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административных наказаний в режиме                                         постоянного надзора, с разбивкой по статьям КоАП РФ</a:t>
            </a:r>
            <a:endParaRPr kumimoji="1" lang="ru-RU" altLang="ru-RU" sz="20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9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3346453"/>
              </p:ext>
            </p:extLst>
          </p:nvPr>
        </p:nvGraphicFramePr>
        <p:xfrm>
          <a:off x="3701728" y="2374036"/>
          <a:ext cx="5583784" cy="385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7378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556</Words>
  <Application>Microsoft Office PowerPoint</Application>
  <PresentationFormat>Экран (4:3)</PresentationFormat>
  <Paragraphs>172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Зеленов А.Г</cp:lastModifiedBy>
  <cp:revision>229</cp:revision>
  <cp:lastPrinted>2017-10-25T08:43:20Z</cp:lastPrinted>
  <dcterms:created xsi:type="dcterms:W3CDTF">2017-03-17T18:41:59Z</dcterms:created>
  <dcterms:modified xsi:type="dcterms:W3CDTF">2021-04-16T09:25:59Z</dcterms:modified>
</cp:coreProperties>
</file>